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-sa/4.0/" TargetMode="Externa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" TargetMode="Externa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creativecommons.org/licenses/by-sa/4.0/" TargetMode="Externa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creativecommons.org/licenses/by-sa/4.0/" TargetMode="Externa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hyperlink" Target="https://creativecommons.org/licenses/by-sa/4.0/" TargetMode="Externa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creativecommons.org/licenses/by-sa/4.0/" TargetMode="Externa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hyperlink" Target="https://creativecommons.org/licenses/by-sa/4.0/" TargetMode="Externa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19905" y="4716677"/>
            <a:ext cx="3556001" cy="412128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Data types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20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14000" y="4716677"/>
            <a:ext cx="3556000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8093" y="4716677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61047" y="7912265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eadr.png" descr="read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66952" y="7912265"/>
            <a:ext cx="3556001" cy="412128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mport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Import Data with</a:t>
            </a:r>
          </a:p>
        </p:txBody>
      </p:sp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6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46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copy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1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reativecommons.org/licenses/by-sa/4.0/" TargetMode="Externa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-sa/4.0/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4.0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87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nimbus.csv</a:t>
            </a:r>
          </a:p>
        </p:txBody>
      </p:sp>
      <p:sp>
        <p:nvSpPr>
          <p:cNvPr id="288" name="Rectangle"/>
          <p:cNvSpPr/>
          <p:nvPr/>
        </p:nvSpPr>
        <p:spPr>
          <a:xfrm>
            <a:off x="4683550" y="3665406"/>
            <a:ext cx="14797868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9" name="date,longitude,latitude,ozone…"/>
          <p:cNvSpPr txBox="1"/>
          <p:nvPr/>
        </p:nvSpPr>
        <p:spPr>
          <a:xfrm>
            <a:off x="5048269" y="3827922"/>
            <a:ext cx="14658531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date,longitude,latitude,ozone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1985-10-01T00:00:00Z,-179.375,-87.5,.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1985-10-01T00:00:00Z,-178.125,-87.5,.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1985-10-01T00:00:00Z,-176.875,-87.5,.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1985-10-01T00:00:00Z,-175.625,-87.5,.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1985-10-01T00:00:00Z,-174.375,-87.5,.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1985-10-01T00:00:00Z,-173.125,-87.5,.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1985-10-01T00:00:00Z,-171.875,-87.5,.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1985-10-01T00:00:00Z,-170.625,-87.5,.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1985-10-01T00:00:00Z,-169.375,-87.5,.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93" name="Rectangle"/>
          <p:cNvSpPr/>
          <p:nvPr/>
        </p:nvSpPr>
        <p:spPr>
          <a:xfrm>
            <a:off x="4683550" y="3665406"/>
            <a:ext cx="14797868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4" name="date,longitude,latitude,ozone…"/>
          <p:cNvSpPr txBox="1"/>
          <p:nvPr/>
        </p:nvSpPr>
        <p:spPr>
          <a:xfrm>
            <a:off x="5048269" y="3827922"/>
            <a:ext cx="14658531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DEE0"/>
                </a:solidFill>
              </a:rPr>
              <a:t>date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longitude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latitude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CDEE0"/>
                </a:solidFill>
              </a:rPr>
              <a:t>ozone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D6D6"/>
                </a:solidFill>
              </a:rPr>
              <a:t>1985-10-01T00:00:00Z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-179.375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-87.5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D6D6"/>
                </a:solidFill>
              </a:rPr>
              <a:t>1985-10-01T00:00:00Z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-178.125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-87.5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D6D6"/>
                </a:solidFill>
              </a:rPr>
              <a:t>1985-10-01T00:00:00Z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-176.875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-87.5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D6D6"/>
                </a:solidFill>
              </a:rPr>
              <a:t>1985-10-01T00:00:00Z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-175.625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-87.5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D6D6"/>
                </a:solidFill>
              </a:rPr>
              <a:t>1985-10-01T00:00:00Z</a:t>
            </a:r>
            <a:r>
              <a:rPr>
                <a:solidFill>
                  <a:srgbClr val="000000"/>
                </a:solidFill>
              </a:rPr>
              <a:t>,</a:t>
            </a:r>
            <a:r>
              <a:t>-</a:t>
            </a:r>
            <a:r>
              <a:rPr>
                <a:solidFill>
                  <a:srgbClr val="D6D6D6"/>
                </a:solidFill>
              </a:rPr>
              <a:t>174.375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-87.5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.</a:t>
            </a:r>
            <a:endParaRPr>
              <a:solidFill>
                <a:srgbClr val="D6D6D6"/>
              </a:solidFill>
            </a:endParaRP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D6D6"/>
                </a:solidFill>
              </a:rPr>
              <a:t>1985-10-01T00:00:00Z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-173.125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-87.5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.</a:t>
            </a:r>
            <a:endParaRPr>
              <a:solidFill>
                <a:srgbClr val="D6D6D6"/>
              </a:solidFill>
            </a:endParaRP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D6D6"/>
                </a:solidFill>
              </a:rPr>
              <a:t>1985-10-01T00:00:00Z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-171.875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-87.5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D6D6"/>
                </a:solidFill>
              </a:rPr>
              <a:t>1985-10-01T00:00:00Z</a:t>
            </a:r>
            <a:r>
              <a:rPr>
                <a:solidFill>
                  <a:srgbClr val="000000"/>
                </a:solidFill>
              </a:rPr>
              <a:t>,</a:t>
            </a:r>
            <a:r>
              <a:t>-</a:t>
            </a:r>
            <a:r>
              <a:rPr>
                <a:solidFill>
                  <a:srgbClr val="D6D6D6"/>
                </a:solidFill>
              </a:rPr>
              <a:t>170.625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-87.5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D6D6"/>
                </a:solidFill>
              </a:rPr>
              <a:t>1985-10-01T00:00:00Z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-169.375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-87.5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D6D6D6"/>
                </a:solidFill>
              </a:rPr>
              <a:t>.</a:t>
            </a:r>
          </a:p>
        </p:txBody>
      </p:sp>
      <p:sp>
        <p:nvSpPr>
          <p:cNvPr id="295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nimbus.csv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7824" y="-25846"/>
            <a:ext cx="19708352" cy="13767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0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read_csv()</a:t>
            </a:r>
          </a:p>
        </p:txBody>
      </p:sp>
      <p:sp>
        <p:nvSpPr>
          <p:cNvPr id="303" name="readr functions share a common syntax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readr functions share a common syntax</a:t>
            </a:r>
          </a:p>
        </p:txBody>
      </p:sp>
      <p:sp>
        <p:nvSpPr>
          <p:cNvPr id="30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5" name="df &lt;- read_csv(&quot;path/to/file.csv&quot;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df &lt;- read_csv(</a:t>
            </a:r>
            <a:r>
              <a:t>"path/to/file.csv",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06" name="object to save output into"/>
          <p:cNvSpPr/>
          <p:nvPr/>
        </p:nvSpPr>
        <p:spPr>
          <a:xfrm>
            <a:off x="5366477" y="6922285"/>
            <a:ext cx="5542361" cy="411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66" y="0"/>
                </a:moveTo>
                <a:lnTo>
                  <a:pt x="2071" y="4917"/>
                </a:lnTo>
                <a:lnTo>
                  <a:pt x="1684" y="4917"/>
                </a:lnTo>
                <a:cubicBezTo>
                  <a:pt x="754" y="4917"/>
                  <a:pt x="0" y="5934"/>
                  <a:pt x="0" y="7188"/>
                </a:cubicBezTo>
                <a:lnTo>
                  <a:pt x="0" y="19329"/>
                </a:lnTo>
                <a:cubicBezTo>
                  <a:pt x="0" y="20583"/>
                  <a:pt x="754" y="21600"/>
                  <a:pt x="1684" y="21600"/>
                </a:cubicBezTo>
                <a:lnTo>
                  <a:pt x="19916" y="21600"/>
                </a:lnTo>
                <a:cubicBezTo>
                  <a:pt x="20846" y="21600"/>
                  <a:pt x="21600" y="20583"/>
                  <a:pt x="21600" y="19329"/>
                </a:cubicBezTo>
                <a:lnTo>
                  <a:pt x="21600" y="7188"/>
                </a:lnTo>
                <a:cubicBezTo>
                  <a:pt x="21600" y="5934"/>
                  <a:pt x="20846" y="4917"/>
                  <a:pt x="19916" y="4917"/>
                </a:cubicBezTo>
                <a:lnTo>
                  <a:pt x="3061" y="4917"/>
                </a:lnTo>
                <a:lnTo>
                  <a:pt x="256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object to save output into</a:t>
            </a:r>
          </a:p>
        </p:txBody>
      </p:sp>
      <p:sp>
        <p:nvSpPr>
          <p:cNvPr id="307" name="path from working directory to file"/>
          <p:cNvSpPr/>
          <p:nvPr/>
        </p:nvSpPr>
        <p:spPr>
          <a:xfrm>
            <a:off x="11266229" y="6891131"/>
            <a:ext cx="6126163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89" y="0"/>
                </a:moveTo>
                <a:lnTo>
                  <a:pt x="3441" y="5023"/>
                </a:lnTo>
                <a:lnTo>
                  <a:pt x="1524" y="5023"/>
                </a:lnTo>
                <a:cubicBezTo>
                  <a:pt x="682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18" y="5023"/>
                  <a:pt x="20076" y="5023"/>
                </a:cubicBezTo>
                <a:lnTo>
                  <a:pt x="4337" y="5023"/>
                </a:lnTo>
                <a:lnTo>
                  <a:pt x="388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path from working directory to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Turn 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</a:t>
            </a:r>
          </a:p>
        </p:txBody>
      </p:sp>
      <p:pic>
        <p:nvPicPr>
          <p:cNvPr id="31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311" name="Find nimbus.csv on your server or computer. Then read it into an object. Then view the results.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Find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 on your server or computer. Then read it into an object. Then view the results.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Your Turn 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314" name="nimbus &lt;- read_csv(&quot;nimbus.csv&quot;)…"/>
          <p:cNvSpPr txBox="1"/>
          <p:nvPr/>
        </p:nvSpPr>
        <p:spPr>
          <a:xfrm>
            <a:off x="1445226" y="6114916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nimbus &lt;- read_csv("nimbus.csv")</a:t>
            </a:r>
          </a:p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nimbus</a:t>
            </a:r>
          </a:p>
        </p:txBody>
      </p:sp>
      <p:sp>
        <p:nvSpPr>
          <p:cNvPr id="315" name="Find nimbus.csv on your server or computer. Then read it into an object. Then view the results.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Find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 on your server or computer. Then read it into an object. Then view the results.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bbles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tibbles</a:t>
            </a:r>
          </a:p>
        </p:txBody>
      </p:sp>
      <p:pic>
        <p:nvPicPr>
          <p:cNvPr id="318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22" name="read.csv() vs. 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read.csv() vs. read_csv()</a:t>
            </a:r>
          </a:p>
        </p:txBody>
      </p:sp>
      <p:pic>
        <p:nvPicPr>
          <p:cNvPr id="323" name="Screen Shot 2017-07-20 at 3.43.49 PM.png" descr="Screen Shot 2017-07-20 at 3.43.4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4402" y="3502255"/>
            <a:ext cx="8877301" cy="96393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pic>
        <p:nvPicPr>
          <p:cNvPr id="324" name="Screen Shot 2017-07-20 at 3.44.08 PM.png" descr="Screen Shot 2017-07-20 at 3.44.0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89597" y="3502255"/>
            <a:ext cx="8890001" cy="96393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2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32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</a:t>
            </a:r>
            <a:r>
              <a:t>display</a:t>
            </a:r>
          </a:p>
        </p:txBody>
      </p:sp>
      <p:graphicFrame>
        <p:nvGraphicFramePr>
          <p:cNvPr id="330" name="Table"/>
          <p:cNvGraphicFramePr/>
          <p:nvPr/>
        </p:nvGraphicFramePr>
        <p:xfrm>
          <a:off x="5709157" y="3701773"/>
          <a:ext cx="4374071" cy="800361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545171"/>
                <a:gridCol w="545171"/>
                <a:gridCol w="545171"/>
                <a:gridCol w="545171"/>
                <a:gridCol w="545171"/>
                <a:gridCol w="545171"/>
                <a:gridCol w="545171"/>
                <a:gridCol w="545171"/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A6AAA9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3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aphicFrame>
        <p:nvGraphicFramePr>
          <p:cNvPr id="332" name="Table"/>
          <p:cNvGraphicFramePr/>
          <p:nvPr/>
        </p:nvGraphicFramePr>
        <p:xfrm>
          <a:off x="5720408" y="3688648"/>
          <a:ext cx="1651911" cy="22568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546403"/>
                <a:gridCol w="546403"/>
                <a:gridCol w="546403"/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b="0" sz="120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33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aphicFrame>
        <p:nvGraphicFramePr>
          <p:cNvPr id="334" name="Table"/>
          <p:cNvGraphicFramePr/>
          <p:nvPr/>
        </p:nvGraphicFramePr>
        <p:xfrm>
          <a:off x="8442283" y="7942477"/>
          <a:ext cx="1651910" cy="214050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533703"/>
                <a:gridCol w="533703"/>
                <a:gridCol w="533703"/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b="0" sz="360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360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360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33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tibble: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manufacturer      model displ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&lt;chr&gt;      &lt;chr&gt; &lt;dbl&gt;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       audi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       audi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       audi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       audi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       audi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       audi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       audi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       audi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       audi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       audi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cyl &lt;int&gt;, trans &lt;chr&gt;</a:t>
            </a:r>
          </a:p>
        </p:txBody>
      </p:sp>
      <p:sp>
        <p:nvSpPr>
          <p:cNvPr id="33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t> [ reached getOption("max.print") -- omitted 68 rows ]</a:t>
            </a:r>
          </a:p>
        </p:txBody>
      </p:sp>
      <p:sp>
        <p:nvSpPr>
          <p:cNvPr id="33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41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tibbles</a:t>
            </a:r>
          </a:p>
        </p:txBody>
      </p:sp>
      <p:sp>
        <p:nvSpPr>
          <p:cNvPr id="342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type of data frame common throughout tidyverse packages. Tibbles enhance data frames in three ways:</a:t>
            </a:r>
          </a:p>
          <a:p>
            <a:pPr marL="939800" indent="-939800" algn="l">
              <a:buSzPct val="100000"/>
              <a:buAutoNum type="arabicPeriod" startAt="1"/>
              <a:defRPr b="1"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Subsetting 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[ always returns a new tibble, [[ and $ always return a new vector</a:t>
            </a:r>
            <a:endParaRPr b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39800" indent="-939800" algn="l">
              <a:buSzPct val="100000"/>
              <a:buAutoNum type="arabicPeriod" startAt="1"/>
              <a:defRPr b="1"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 partial matching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subsetting</a:t>
            </a:r>
            <a:endParaRPr b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39800" indent="-939800" algn="l">
              <a:buSzPct val="100000"/>
              <a:buAutoNum type="arabicPeriod" startAt="1"/>
              <a:defRPr b="1"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Display 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tibble, R provides a concise view of the data that fits on one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onus"/>
          <p:cNvSpPr/>
          <p:nvPr/>
        </p:nvSpPr>
        <p:spPr>
          <a:xfrm rot="18900000">
            <a:off x="-2106666" y="722361"/>
            <a:ext cx="6882056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5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Bonus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46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tibble</a:t>
            </a:r>
          </a:p>
        </p:txBody>
      </p:sp>
      <p:sp>
        <p:nvSpPr>
          <p:cNvPr id="347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348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9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tribble</a:t>
            </a:r>
            <a:r>
              <a:t>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 3, "c")</a:t>
            </a:r>
          </a:p>
        </p:txBody>
      </p:sp>
      <p:grpSp>
        <p:nvGrpSpPr>
          <p:cNvPr id="361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359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350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1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2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3" name="Triangle"/>
              <p:cNvSpPr/>
              <p:nvPr/>
            </p:nvSpPr>
            <p:spPr>
              <a:xfrm flipH="1" rot="10800000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4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5" name="Triangle"/>
              <p:cNvSpPr/>
              <p:nvPr/>
            </p:nvSpPr>
            <p:spPr>
              <a:xfrm flipH="1" rot="16200000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6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7" name="Triangle"/>
              <p:cNvSpPr/>
              <p:nvPr/>
            </p:nvSpPr>
            <p:spPr>
              <a:xfrm flipH="1" rot="10800000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8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360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pPr/>
              <a:r>
                <a:t>R package</a:t>
              </a:r>
            </a:p>
          </p:txBody>
        </p:sp>
      </p:grpSp>
      <p:graphicFrame>
        <p:nvGraphicFramePr>
          <p:cNvPr id="362" name="Table"/>
          <p:cNvGraphicFramePr/>
          <p:nvPr/>
        </p:nvGraphicFramePr>
        <p:xfrm>
          <a:off x="12767338" y="9664696"/>
          <a:ext cx="6286745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098285"/>
                <a:gridCol w="2098285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366" name="pdf-tibbles.pdf" descr="pdf-tibble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67" name="data-import-cheatsheet.002.png" descr="data-import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68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tibbles</a:t>
            </a:r>
          </a:p>
        </p:txBody>
      </p:sp>
      <p:sp>
        <p:nvSpPr>
          <p:cNvPr id="369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0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arsing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Parsing</a:t>
            </a:r>
          </a:p>
        </p:txBody>
      </p:sp>
      <p:pic>
        <p:nvPicPr>
          <p:cNvPr id="37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creen Shot 2017-07-20 at 3.47.01 PM.png" descr="Screen Shot 2017-07-20 at 3.47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0741" y="5288308"/>
            <a:ext cx="14102736" cy="10078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readr.png" descr="read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78" name=". = N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. = NA</a:t>
            </a:r>
          </a:p>
        </p:txBody>
      </p:sp>
      <p:sp>
        <p:nvSpPr>
          <p:cNvPr id="379" name="Rectangle"/>
          <p:cNvSpPr/>
          <p:nvPr/>
        </p:nvSpPr>
        <p:spPr>
          <a:xfrm>
            <a:off x="5196708" y="3433617"/>
            <a:ext cx="13930803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0" name="nimbus"/>
          <p:cNvSpPr txBox="1"/>
          <p:nvPr/>
        </p:nvSpPr>
        <p:spPr>
          <a:xfrm>
            <a:off x="5533767" y="3803595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nimbus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84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read_csv()</a:t>
            </a:r>
          </a:p>
        </p:txBody>
      </p:sp>
      <p:sp>
        <p:nvSpPr>
          <p:cNvPr id="385" name="readr functions share a common syntax"/>
          <p:cNvSpPr txBox="1"/>
          <p:nvPr/>
        </p:nvSpPr>
        <p:spPr>
          <a:xfrm>
            <a:off x="4239418" y="3017557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readr functions share a common syntax</a:t>
            </a:r>
          </a:p>
        </p:txBody>
      </p:sp>
      <p:sp>
        <p:nvSpPr>
          <p:cNvPr id="386" name="Rectangle"/>
          <p:cNvSpPr/>
          <p:nvPr/>
        </p:nvSpPr>
        <p:spPr>
          <a:xfrm>
            <a:off x="4290472" y="4856990"/>
            <a:ext cx="1585966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" name="nimbus &lt;- read_csv(&quot;nimbus.csv&quot;, na = &quot;.&quot;)"/>
          <p:cNvSpPr txBox="1"/>
          <p:nvPr/>
        </p:nvSpPr>
        <p:spPr>
          <a:xfrm>
            <a:off x="4434029" y="5226968"/>
            <a:ext cx="1557255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nimbus &lt;- read_csv("nimbus.csv",</a:t>
            </a:r>
            <a:r>
              <a:t> na = "."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88" name="path from working directory to file"/>
          <p:cNvSpPr/>
          <p:nvPr/>
        </p:nvSpPr>
        <p:spPr>
          <a:xfrm>
            <a:off x="8931626" y="6181319"/>
            <a:ext cx="6126164" cy="4050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119" y="0"/>
                </a:moveTo>
                <a:lnTo>
                  <a:pt x="13673" y="4670"/>
                </a:lnTo>
                <a:lnTo>
                  <a:pt x="1524" y="4670"/>
                </a:lnTo>
                <a:cubicBezTo>
                  <a:pt x="682" y="4670"/>
                  <a:pt x="0" y="5702"/>
                  <a:pt x="0" y="6975"/>
                </a:cubicBezTo>
                <a:lnTo>
                  <a:pt x="0" y="19295"/>
                </a:lnTo>
                <a:cubicBezTo>
                  <a:pt x="0" y="20568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68"/>
                  <a:pt x="21600" y="19295"/>
                </a:cubicBezTo>
                <a:lnTo>
                  <a:pt x="21600" y="6975"/>
                </a:lnTo>
                <a:cubicBezTo>
                  <a:pt x="21600" y="5702"/>
                  <a:pt x="20918" y="4670"/>
                  <a:pt x="20076" y="4670"/>
                </a:cubicBezTo>
                <a:lnTo>
                  <a:pt x="14567" y="4670"/>
                </a:lnTo>
                <a:lnTo>
                  <a:pt x="1411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path from working directory to file</a:t>
            </a:r>
          </a:p>
        </p:txBody>
      </p:sp>
      <p:sp>
        <p:nvSpPr>
          <p:cNvPr id="389" name="object to save output into"/>
          <p:cNvSpPr/>
          <p:nvPr/>
        </p:nvSpPr>
        <p:spPr>
          <a:xfrm>
            <a:off x="4194934" y="6260893"/>
            <a:ext cx="4513660" cy="397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39" y="0"/>
                </a:moveTo>
                <a:lnTo>
                  <a:pt x="3031" y="4353"/>
                </a:lnTo>
                <a:lnTo>
                  <a:pt x="2068" y="4353"/>
                </a:lnTo>
                <a:cubicBezTo>
                  <a:pt x="926" y="4353"/>
                  <a:pt x="0" y="5404"/>
                  <a:pt x="0" y="6701"/>
                </a:cubicBezTo>
                <a:lnTo>
                  <a:pt x="0" y="19252"/>
                </a:lnTo>
                <a:cubicBezTo>
                  <a:pt x="0" y="20549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549"/>
                  <a:pt x="21600" y="19252"/>
                </a:cubicBezTo>
                <a:lnTo>
                  <a:pt x="21600" y="6701"/>
                </a:lnTo>
                <a:cubicBezTo>
                  <a:pt x="21600" y="5404"/>
                  <a:pt x="20674" y="4353"/>
                  <a:pt x="19532" y="4353"/>
                </a:cubicBezTo>
                <a:lnTo>
                  <a:pt x="4247" y="4353"/>
                </a:lnTo>
                <a:lnTo>
                  <a:pt x="363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object to save output into</a:t>
            </a:r>
          </a:p>
        </p:txBody>
      </p:sp>
      <p:sp>
        <p:nvSpPr>
          <p:cNvPr id="390" name="Value(s) to convert to NA"/>
          <p:cNvSpPr/>
          <p:nvPr/>
        </p:nvSpPr>
        <p:spPr>
          <a:xfrm>
            <a:off x="15324171" y="6228150"/>
            <a:ext cx="4864895" cy="400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331" y="0"/>
                </a:moveTo>
                <a:lnTo>
                  <a:pt x="13767" y="4472"/>
                </a:lnTo>
                <a:lnTo>
                  <a:pt x="1919" y="4472"/>
                </a:lnTo>
                <a:cubicBezTo>
                  <a:pt x="859" y="4472"/>
                  <a:pt x="0" y="5516"/>
                  <a:pt x="0" y="6804"/>
                </a:cubicBezTo>
                <a:lnTo>
                  <a:pt x="0" y="19269"/>
                </a:lnTo>
                <a:cubicBezTo>
                  <a:pt x="0" y="20556"/>
                  <a:pt x="859" y="21600"/>
                  <a:pt x="1919" y="21600"/>
                </a:cubicBezTo>
                <a:lnTo>
                  <a:pt x="19681" y="21600"/>
                </a:lnTo>
                <a:cubicBezTo>
                  <a:pt x="20741" y="21600"/>
                  <a:pt x="21600" y="20556"/>
                  <a:pt x="21600" y="19269"/>
                </a:cubicBezTo>
                <a:lnTo>
                  <a:pt x="21600" y="6804"/>
                </a:lnTo>
                <a:cubicBezTo>
                  <a:pt x="21600" y="5516"/>
                  <a:pt x="20741" y="4472"/>
                  <a:pt x="19681" y="4472"/>
                </a:cubicBezTo>
                <a:lnTo>
                  <a:pt x="14895" y="4472"/>
                </a:lnTo>
                <a:lnTo>
                  <a:pt x="14331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Value(s) to convert to 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Your Turn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393" name="Reread in nimbus.csv. But this time convert the &quot;.&quot;’s to NA’s. How many NA’s are in the ozone column?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Reread in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. But this time convert the "."’s to NA’s. How many NA’s are in the ozone column?</a:t>
            </a:r>
          </a:p>
        </p:txBody>
      </p:sp>
      <p:pic>
        <p:nvPicPr>
          <p:cNvPr id="39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9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Your Turn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397" name="nimbus &lt;- read_csv(&quot;nimbus.csv&quot;, na = &quot;.&quot;)…"/>
          <p:cNvSpPr txBox="1"/>
          <p:nvPr/>
        </p:nvSpPr>
        <p:spPr>
          <a:xfrm>
            <a:off x="1837725" y="5640582"/>
            <a:ext cx="21493548" cy="786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nimbus &lt;- read_csv("nimbus.csv", na = ".")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View(nimbus)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nasa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summarize(nas = sum(is.na(ozone)), n = n())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# A tibble: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nas     n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&lt;int&gt;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3092 25224</a:t>
            </a:r>
          </a:p>
        </p:txBody>
      </p:sp>
      <p:sp>
        <p:nvSpPr>
          <p:cNvPr id="398" name="Reread in nasa.csv. But this time convert the &quot;.&quot;’s to NA’s. How many NA’s are in the ozone column?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Reread in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nasa.csv</a:t>
            </a:r>
            <a:r>
              <a:t>. But this time convert the "."’s to NA’s. How many NA’s are in the ozone column?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01" name="What &quot;type&quot; of column is ozone?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What "type" of column is ozone?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405" name="Screen Shot 2017-07-20 at 3.49.22 PM.png" descr="Screen Shot 2017-07-20 at 3.49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3466" y="2312694"/>
            <a:ext cx="15320362" cy="1093794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3302324" y="576612"/>
            <a:ext cx="1585966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7" name="nimbus &lt;- read_csv(&quot;nimbus.csv&quot;, na = &quot;.&quot;)"/>
          <p:cNvSpPr txBox="1"/>
          <p:nvPr/>
        </p:nvSpPr>
        <p:spPr>
          <a:xfrm>
            <a:off x="3445881" y="946589"/>
            <a:ext cx="1557255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nimbus &lt;- read_csv("nimbus.csv",</a:t>
            </a:r>
            <a:r>
              <a:t> na = "."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08" name="&lt;chr&gt; stands for character string…"/>
          <p:cNvSpPr/>
          <p:nvPr/>
        </p:nvSpPr>
        <p:spPr>
          <a:xfrm>
            <a:off x="17860075" y="3925230"/>
            <a:ext cx="5828111" cy="544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9" y="9270"/>
                </a:lnTo>
                <a:cubicBezTo>
                  <a:pt x="1360" y="9574"/>
                  <a:pt x="1059" y="10106"/>
                  <a:pt x="1059" y="10717"/>
                </a:cubicBezTo>
                <a:lnTo>
                  <a:pt x="1059" y="19885"/>
                </a:lnTo>
                <a:cubicBezTo>
                  <a:pt x="1059" y="20832"/>
                  <a:pt x="1776" y="21600"/>
                  <a:pt x="2661" y="21600"/>
                </a:cubicBezTo>
                <a:lnTo>
                  <a:pt x="19998" y="21600"/>
                </a:lnTo>
                <a:cubicBezTo>
                  <a:pt x="20883" y="21600"/>
                  <a:pt x="21600" y="20832"/>
                  <a:pt x="21600" y="19885"/>
                </a:cubicBezTo>
                <a:lnTo>
                  <a:pt x="21600" y="10717"/>
                </a:lnTo>
                <a:cubicBezTo>
                  <a:pt x="21600" y="9770"/>
                  <a:pt x="20883" y="9002"/>
                  <a:pt x="19998" y="9002"/>
                </a:cubicBezTo>
                <a:lnTo>
                  <a:pt x="2726" y="9002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&lt;chr&gt; stands for character string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(not a number)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1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read_csv()</a:t>
            </a:r>
          </a:p>
        </p:txBody>
      </p:sp>
      <p:sp>
        <p:nvSpPr>
          <p:cNvPr id="413" name="readr functions share a common syntax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readr functions share a common syntax</a:t>
            </a:r>
          </a:p>
        </p:txBody>
      </p:sp>
      <p:sp>
        <p:nvSpPr>
          <p:cNvPr id="414" name="Rectangle"/>
          <p:cNvSpPr/>
          <p:nvPr/>
        </p:nvSpPr>
        <p:spPr>
          <a:xfrm>
            <a:off x="3886546" y="4769801"/>
            <a:ext cx="16655611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5" name="nimbus &lt;- read_csv(&quot;nimbus.csv&quot;, na = &quot;.&quot;),…"/>
          <p:cNvSpPr txBox="1"/>
          <p:nvPr/>
        </p:nvSpPr>
        <p:spPr>
          <a:xfrm>
            <a:off x="4030104" y="5139778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nimbus &lt;- read_csv("nimbus.csv", na = "."),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col_types = list(ozone = col_double())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16" name="Manually specify column types."/>
          <p:cNvSpPr/>
          <p:nvPr/>
        </p:nvSpPr>
        <p:spPr>
          <a:xfrm>
            <a:off x="3889133" y="6938992"/>
            <a:ext cx="4513660" cy="4375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560" y="0"/>
                </a:moveTo>
                <a:lnTo>
                  <a:pt x="7952" y="5928"/>
                </a:lnTo>
                <a:lnTo>
                  <a:pt x="2068" y="5928"/>
                </a:lnTo>
                <a:cubicBezTo>
                  <a:pt x="926" y="5928"/>
                  <a:pt x="0" y="6883"/>
                  <a:pt x="0" y="8061"/>
                </a:cubicBezTo>
                <a:lnTo>
                  <a:pt x="0" y="19467"/>
                </a:lnTo>
                <a:cubicBezTo>
                  <a:pt x="0" y="2064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645"/>
                  <a:pt x="21600" y="19467"/>
                </a:cubicBezTo>
                <a:lnTo>
                  <a:pt x="21600" y="8061"/>
                </a:lnTo>
                <a:cubicBezTo>
                  <a:pt x="21600" y="6883"/>
                  <a:pt x="20674" y="5928"/>
                  <a:pt x="19532" y="5928"/>
                </a:cubicBezTo>
                <a:lnTo>
                  <a:pt x="9170" y="5928"/>
                </a:lnTo>
                <a:lnTo>
                  <a:pt x="85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Manually specify column types.</a:t>
            </a:r>
          </a:p>
        </p:txBody>
      </p:sp>
      <p:sp>
        <p:nvSpPr>
          <p:cNvPr id="417" name="list"/>
          <p:cNvSpPr/>
          <p:nvPr/>
        </p:nvSpPr>
        <p:spPr>
          <a:xfrm>
            <a:off x="8527701" y="6934627"/>
            <a:ext cx="1651794" cy="438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38" y="0"/>
                </a:moveTo>
                <a:lnTo>
                  <a:pt x="13878" y="5944"/>
                </a:lnTo>
                <a:lnTo>
                  <a:pt x="5652" y="5944"/>
                </a:lnTo>
                <a:cubicBezTo>
                  <a:pt x="2530" y="5944"/>
                  <a:pt x="0" y="6898"/>
                  <a:pt x="0" y="8075"/>
                </a:cubicBezTo>
                <a:lnTo>
                  <a:pt x="0" y="19469"/>
                </a:lnTo>
                <a:cubicBezTo>
                  <a:pt x="0" y="20646"/>
                  <a:pt x="2530" y="21600"/>
                  <a:pt x="5652" y="21600"/>
                </a:cubicBezTo>
                <a:lnTo>
                  <a:pt x="15948" y="21600"/>
                </a:lnTo>
                <a:cubicBezTo>
                  <a:pt x="19070" y="21600"/>
                  <a:pt x="21600" y="20646"/>
                  <a:pt x="21600" y="19469"/>
                </a:cubicBezTo>
                <a:lnTo>
                  <a:pt x="21600" y="8075"/>
                </a:lnTo>
                <a:cubicBezTo>
                  <a:pt x="21600" y="7063"/>
                  <a:pt x="19722" y="6220"/>
                  <a:pt x="17215" y="6002"/>
                </a:cubicBezTo>
                <a:lnTo>
                  <a:pt x="1553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418" name="column name"/>
          <p:cNvSpPr/>
          <p:nvPr/>
        </p:nvSpPr>
        <p:spPr>
          <a:xfrm>
            <a:off x="10357446" y="6887002"/>
            <a:ext cx="2669382" cy="442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999" y="0"/>
                </a:moveTo>
                <a:lnTo>
                  <a:pt x="12971" y="6112"/>
                </a:lnTo>
                <a:lnTo>
                  <a:pt x="3497" y="6112"/>
                </a:lnTo>
                <a:cubicBezTo>
                  <a:pt x="1566" y="6112"/>
                  <a:pt x="0" y="7056"/>
                  <a:pt x="0" y="8220"/>
                </a:cubicBezTo>
                <a:lnTo>
                  <a:pt x="0" y="19492"/>
                </a:lnTo>
                <a:cubicBezTo>
                  <a:pt x="0" y="20656"/>
                  <a:pt x="1566" y="21600"/>
                  <a:pt x="3497" y="21600"/>
                </a:cubicBezTo>
                <a:lnTo>
                  <a:pt x="18103" y="21600"/>
                </a:lnTo>
                <a:cubicBezTo>
                  <a:pt x="20034" y="21600"/>
                  <a:pt x="21600" y="20656"/>
                  <a:pt x="21600" y="19492"/>
                </a:cubicBezTo>
                <a:lnTo>
                  <a:pt x="21600" y="8220"/>
                </a:lnTo>
                <a:cubicBezTo>
                  <a:pt x="21600" y="7056"/>
                  <a:pt x="20034" y="6112"/>
                  <a:pt x="18103" y="6112"/>
                </a:cubicBezTo>
                <a:lnTo>
                  <a:pt x="15026" y="6112"/>
                </a:lnTo>
                <a:lnTo>
                  <a:pt x="13999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column name</a:t>
            </a:r>
          </a:p>
        </p:txBody>
      </p:sp>
      <p:sp>
        <p:nvSpPr>
          <p:cNvPr id="419" name="Column type…"/>
          <p:cNvSpPr/>
          <p:nvPr/>
        </p:nvSpPr>
        <p:spPr>
          <a:xfrm>
            <a:off x="13204778" y="6996142"/>
            <a:ext cx="7300120" cy="431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867" y="0"/>
                </a:moveTo>
                <a:lnTo>
                  <a:pt x="11492" y="5721"/>
                </a:lnTo>
                <a:lnTo>
                  <a:pt x="1279" y="5721"/>
                </a:lnTo>
                <a:cubicBezTo>
                  <a:pt x="573" y="5721"/>
                  <a:pt x="0" y="6688"/>
                  <a:pt x="0" y="7882"/>
                </a:cubicBezTo>
                <a:lnTo>
                  <a:pt x="0" y="19438"/>
                </a:lnTo>
                <a:cubicBezTo>
                  <a:pt x="0" y="20632"/>
                  <a:pt x="573" y="21600"/>
                  <a:pt x="1279" y="21600"/>
                </a:cubicBezTo>
                <a:lnTo>
                  <a:pt x="20321" y="21600"/>
                </a:lnTo>
                <a:cubicBezTo>
                  <a:pt x="21027" y="21600"/>
                  <a:pt x="21600" y="20632"/>
                  <a:pt x="21600" y="19438"/>
                </a:cubicBezTo>
                <a:lnTo>
                  <a:pt x="21600" y="7882"/>
                </a:lnTo>
                <a:cubicBezTo>
                  <a:pt x="21600" y="6688"/>
                  <a:pt x="21027" y="5721"/>
                  <a:pt x="20321" y="5721"/>
                </a:cubicBezTo>
                <a:lnTo>
                  <a:pt x="12242" y="5721"/>
                </a:lnTo>
                <a:lnTo>
                  <a:pt x="11867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type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pen 04-Import-Data.Rmd"/>
          <p:cNvSpPr txBox="1"/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04-Import-Data.Rmd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423" name="Table"/>
          <p:cNvGraphicFramePr/>
          <p:nvPr/>
        </p:nvGraphicFramePr>
        <p:xfrm>
          <a:off x="3424166" y="1038359"/>
          <a:ext cx="13904298" cy="1232050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5471856"/>
                <a:gridCol w="12063810"/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readr guess (default)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graphicFrame>
        <p:nvGraphicFramePr>
          <p:cNvPr id="427" name="Table"/>
          <p:cNvGraphicFramePr/>
          <p:nvPr/>
        </p:nvGraphicFramePr>
        <p:xfrm>
          <a:off x="3424166" y="1038359"/>
          <a:ext cx="13904298" cy="1232050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5471856"/>
                <a:gridCol w="12063810"/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b="1"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readr guess (default)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Your Turn"/>
          <p:cNvSpPr txBox="1"/>
          <p:nvPr>
            <p:ph type="title" idx="4294967295"/>
          </p:nvPr>
        </p:nvSpPr>
        <p:spPr>
          <a:xfrm>
            <a:off x="4833937" y="1375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430" name="Read in nimbus.csv. accounting for NA’s and setting the col_type of ozone to a double. Then make this plot. What do you see?"/>
          <p:cNvSpPr txBox="1"/>
          <p:nvPr>
            <p:ph type="body" sz="quarter" idx="4294967295"/>
          </p:nvPr>
        </p:nvSpPr>
        <p:spPr>
          <a:xfrm>
            <a:off x="481131" y="2510237"/>
            <a:ext cx="23421739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Read in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. accounting for NA’s and setting the col_type of ozone to a double. Then make this plot. What do you see?</a:t>
            </a:r>
          </a:p>
        </p:txBody>
      </p:sp>
      <p:pic>
        <p:nvPicPr>
          <p:cNvPr id="43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32" name="library(viridis)…"/>
          <p:cNvSpPr txBox="1"/>
          <p:nvPr/>
        </p:nvSpPr>
        <p:spPr>
          <a:xfrm>
            <a:off x="582035" y="4872428"/>
            <a:ext cx="23083666" cy="750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library(viridis)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world &lt;- map_data(map = "world")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nimbus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geom_point(aes(longitude, latitude, color = ozone))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geom_path(aes(long, lat, group = group), data = world)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coord_map("ortho", orientation=c(-90, 0, 0))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scale_color_viridis(option = "A")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36" name="Rectangle"/>
          <p:cNvSpPr/>
          <p:nvPr/>
        </p:nvSpPr>
        <p:spPr>
          <a:xfrm>
            <a:off x="399693" y="528157"/>
            <a:ext cx="23517706" cy="1070041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7" name="nimbus &lt;- read_csv(&quot;nimbus.csv&quot;, na = &quot;.&quot;,…"/>
          <p:cNvSpPr txBox="1"/>
          <p:nvPr/>
        </p:nvSpPr>
        <p:spPr>
          <a:xfrm>
            <a:off x="543250" y="898134"/>
            <a:ext cx="23434606" cy="996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nimbus &lt;- read_csv("nimbus.csv", na = ".",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col_types = list(ozone = col_double())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library(viridis)</a:t>
            </a:r>
            <a:endParaRPr>
              <a:solidFill>
                <a:srgbClr val="000000"/>
              </a:solidFill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world &lt;- map_data(map = "world")</a:t>
            </a:r>
            <a:endParaRPr>
              <a:solidFill>
                <a:srgbClr val="000000"/>
              </a:solidFill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nimbus %&gt;% </a:t>
            </a:r>
            <a:endParaRPr>
              <a:solidFill>
                <a:srgbClr val="000000"/>
              </a:solidFill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ggplot() +</a:t>
            </a:r>
            <a:endParaRPr>
              <a:solidFill>
                <a:srgbClr val="000000"/>
              </a:solidFill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geom_point(aes(longitude, latitude, color = ozone)) +</a:t>
            </a:r>
            <a:endParaRPr>
              <a:solidFill>
                <a:srgbClr val="000000"/>
              </a:solidFill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geom_path(aes(long, lat, group = group), data = world) +</a:t>
            </a:r>
            <a:endParaRPr>
              <a:solidFill>
                <a:srgbClr val="000000"/>
              </a:solidFill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coord_map("ortho", orientation=c(-90, 0, 0)) +</a:t>
            </a:r>
            <a:endParaRPr>
              <a:solidFill>
                <a:srgbClr val="000000"/>
              </a:solidFill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scale_color_viridis(option = "A")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441" name="png-ozone.png" descr="png-oz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57311" y="-803206"/>
            <a:ext cx="15069378" cy="1532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Writing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Writing</a:t>
            </a:r>
          </a:p>
        </p:txBody>
      </p:sp>
      <p:pic>
        <p:nvPicPr>
          <p:cNvPr id="44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48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readr functions</a:t>
            </a:r>
          </a:p>
        </p:txBody>
      </p:sp>
      <p:graphicFrame>
        <p:nvGraphicFramePr>
          <p:cNvPr id="449" name="Table"/>
          <p:cNvGraphicFramePr/>
          <p:nvPr/>
        </p:nvGraphicFramePr>
        <p:xfrm>
          <a:off x="3439097" y="2882730"/>
          <a:ext cx="11303033" cy="102052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5702413"/>
                <a:gridCol w="11803393"/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write_csv()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write_excel_csv()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CSV intended for opening in Excel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write_delim()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write_file()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string, written as is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write_lines()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Vector of strings, one element per line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write_tsv()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53" name="write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write_csv()</a:t>
            </a:r>
          </a:p>
        </p:txBody>
      </p:sp>
      <p:sp>
        <p:nvSpPr>
          <p:cNvPr id="454" name="Saves data set as a csv on your computer.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Saves data set as a csv on your computer.</a:t>
            </a:r>
          </a:p>
        </p:txBody>
      </p:sp>
      <p:sp>
        <p:nvSpPr>
          <p:cNvPr id="455" name="Rectangle"/>
          <p:cNvSpPr/>
          <p:nvPr/>
        </p:nvSpPr>
        <p:spPr>
          <a:xfrm>
            <a:off x="3886546" y="4769801"/>
            <a:ext cx="16655611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6" name="write_csv(nimbus, file = &quot;nimbus2.csv&quot;)"/>
          <p:cNvSpPr txBox="1"/>
          <p:nvPr/>
        </p:nvSpPr>
        <p:spPr>
          <a:xfrm>
            <a:off x="4030104" y="5139778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write_csv(nimbus, file = "nimbus2.csv"</a:t>
            </a:r>
            <a:r>
              <a:t>)</a:t>
            </a:r>
          </a:p>
        </p:txBody>
      </p:sp>
      <p:sp>
        <p:nvSpPr>
          <p:cNvPr id="457" name="Table to save"/>
          <p:cNvSpPr/>
          <p:nvPr/>
        </p:nvSpPr>
        <p:spPr>
          <a:xfrm>
            <a:off x="3889133" y="6249223"/>
            <a:ext cx="4513660" cy="5065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Table to save</a:t>
            </a:r>
          </a:p>
        </p:txBody>
      </p:sp>
      <p:sp>
        <p:nvSpPr>
          <p:cNvPr id="458" name="file…"/>
          <p:cNvSpPr/>
          <p:nvPr/>
        </p:nvSpPr>
        <p:spPr>
          <a:xfrm>
            <a:off x="8527701" y="6246048"/>
            <a:ext cx="5826523" cy="506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file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path to save 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pic>
        <p:nvPicPr>
          <p:cNvPr id="461" name="png-ozone.png" descr="png-oz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15" y="724207"/>
            <a:ext cx="12065001" cy="12267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png-ozone-2.png" descr="png-ozone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07146" y="1070723"/>
            <a:ext cx="12065001" cy="11574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466" name="Other types of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Other types of data</a:t>
            </a:r>
          </a:p>
        </p:txBody>
      </p:sp>
      <p:graphicFrame>
        <p:nvGraphicFramePr>
          <p:cNvPr id="467" name="Table"/>
          <p:cNvGraphicFramePr/>
          <p:nvPr/>
        </p:nvGraphicFramePr>
        <p:xfrm>
          <a:off x="6065869" y="3000854"/>
          <a:ext cx="11303033" cy="102052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909526"/>
                <a:gridCol w="8342735"/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haven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SPSS, Stata, and SAS files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readxl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excel files (.xls, .xlsx)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jsonlite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json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httr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API’s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rvest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pages (web scraping)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DBI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databases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sparklyr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loaded into spark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44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245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246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Visualize</a:t>
            </a:r>
          </a:p>
        </p:txBody>
      </p:sp>
      <p:sp>
        <p:nvSpPr>
          <p:cNvPr id="247" name="Transform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248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49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250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1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2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3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4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5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6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7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25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mporting Data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Importing Data</a:t>
            </a:r>
          </a:p>
        </p:txBody>
      </p:sp>
      <p:pic>
        <p:nvPicPr>
          <p:cNvPr id="26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66" name="read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readr</a:t>
            </a:r>
          </a:p>
        </p:txBody>
      </p:sp>
      <p:sp>
        <p:nvSpPr>
          <p:cNvPr id="267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Simple, consistent functions for working with strings.</a:t>
            </a:r>
          </a:p>
        </p:txBody>
      </p:sp>
      <p:sp>
        <p:nvSpPr>
          <p:cNvPr id="268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9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library(tidyverse)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73" name="Compared to read.table and its derivatives, readr functions are:…"/>
          <p:cNvSpPr txBox="1"/>
          <p:nvPr/>
        </p:nvSpPr>
        <p:spPr>
          <a:xfrm>
            <a:off x="4996607" y="2639927"/>
            <a:ext cx="14390786" cy="843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Compared to read.table and its derivatives, readr functions are: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~ 10 times faster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tibbles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 startAt="1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Have more intuitive defaults. No row names, no strings as factors.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77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readr functions</a:t>
            </a:r>
          </a:p>
        </p:txBody>
      </p:sp>
      <p:graphicFrame>
        <p:nvGraphicFramePr>
          <p:cNvPr id="278" name="Table"/>
          <p:cNvGraphicFramePr/>
          <p:nvPr/>
        </p:nvGraphicFramePr>
        <p:xfrm>
          <a:off x="5265251" y="2853667"/>
          <a:ext cx="11303034" cy="102052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565544"/>
                <a:gridCol w="9287952"/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82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readr functions</a:t>
            </a:r>
          </a:p>
        </p:txBody>
      </p:sp>
      <p:graphicFrame>
        <p:nvGraphicFramePr>
          <p:cNvPr id="283" name="Table"/>
          <p:cNvGraphicFramePr/>
          <p:nvPr/>
        </p:nvGraphicFramePr>
        <p:xfrm>
          <a:off x="5265251" y="2853667"/>
          <a:ext cx="11303034" cy="102052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565544"/>
                <a:gridCol w="9287952"/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b="1"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b="1"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